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Barlow SemiCondensed Bold" charset="1" panose="00000806000000000000"/>
      <p:regular r:id="rId21"/>
    </p:embeddedFont>
    <p:embeddedFont>
      <p:font typeface="Canva Sans Bold" charset="1" panose="020B0803030501040103"/>
      <p:regular r:id="rId22"/>
    </p:embeddedFont>
    <p:embeddedFont>
      <p:font typeface="Barlow Condensed" charset="1" panose="00000506000000000000"/>
      <p:regular r:id="rId23"/>
    </p:embeddedFont>
    <p:embeddedFont>
      <p:font typeface="Barlow Condensed Bold" charset="1" panose="00000806000000000000"/>
      <p:regular r:id="rId24"/>
    </p:embeddedFont>
    <p:embeddedFont>
      <p:font typeface="Barlow Condensed Bold Italics" charset="1" panose="00000806000000000000"/>
      <p:regular r:id="rId25"/>
    </p:embeddedFont>
    <p:embeddedFont>
      <p:font typeface="Barlow Condensed Italics" charset="1" panose="00000506000000000000"/>
      <p:regular r:id="rId26"/>
    </p:embeddedFont>
    <p:embeddedFont>
      <p:font typeface="Canva Sans" charset="1" panose="020B0503030501040103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1.jpeg" Type="http://schemas.openxmlformats.org/officeDocument/2006/relationships/image"/><Relationship Id="rId5" Target="../media/image2.png" Type="http://schemas.openxmlformats.org/officeDocument/2006/relationships/image"/><Relationship Id="rId6" Target="../media/image3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Relationship Id="rId4" Target="../media/image37.jpe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Relationship Id="rId4" Target="../media/image1.jpeg" Type="http://schemas.openxmlformats.org/officeDocument/2006/relationships/image"/><Relationship Id="rId5" Target="../media/image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2" Target="../media/image1.jpeg" Type="http://schemas.openxmlformats.org/officeDocument/2006/relationships/image"/><Relationship Id="rId3" Target="../media/image9.jpeg" Type="http://schemas.openxmlformats.org/officeDocument/2006/relationships/image"/><Relationship Id="rId4" Target="../media/image10.jpe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A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408515"/>
            <a:ext cx="4929839" cy="4269018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4987" t="0" r="-14987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-143928" y="481185"/>
            <a:ext cx="4862643" cy="4210830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31315" t="0" r="-31315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4095497" y="2774785"/>
            <a:ext cx="5202947" cy="4542500"/>
            <a:chOff x="0" y="0"/>
            <a:chExt cx="4519683" cy="39459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19683" cy="3945967"/>
            </a:xfrm>
            <a:custGeom>
              <a:avLst/>
              <a:gdLst/>
              <a:ahLst/>
              <a:cxnLst/>
              <a:rect r="r" b="b" t="t" l="l"/>
              <a:pathLst>
                <a:path h="3945967" w="4519683">
                  <a:moveTo>
                    <a:pt x="3389762" y="0"/>
                  </a:moveTo>
                  <a:lnTo>
                    <a:pt x="1129921" y="0"/>
                  </a:lnTo>
                  <a:lnTo>
                    <a:pt x="0" y="1972984"/>
                  </a:lnTo>
                  <a:lnTo>
                    <a:pt x="1129921" y="3945967"/>
                  </a:lnTo>
                  <a:lnTo>
                    <a:pt x="3389762" y="3945967"/>
                  </a:lnTo>
                  <a:lnTo>
                    <a:pt x="4519683" y="1972984"/>
                  </a:lnTo>
                  <a:close/>
                </a:path>
              </a:pathLst>
            </a:custGeom>
            <a:blipFill>
              <a:blip r:embed="rId4"/>
              <a:stretch>
                <a:fillRect l="0" t="-1403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8868604" y="4013571"/>
            <a:ext cx="8839953" cy="2227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8454"/>
              </a:lnSpc>
            </a:pPr>
            <a:r>
              <a:rPr lang="en-US" b="true" sz="9189" spc="257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E-COMMERCE WEBSITE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96971" y="914400"/>
            <a:ext cx="10830340" cy="1031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1"/>
              </a:lnSpc>
            </a:pPr>
            <a:r>
              <a:rPr lang="en-US" sz="605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Welcome To Digital Egypt!</a:t>
            </a:r>
            <a:r>
              <a:rPr lang="en-US" sz="605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ECC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80313" y="4459815"/>
            <a:ext cx="5268428" cy="3588825"/>
          </a:xfrm>
          <a:custGeom>
            <a:avLst/>
            <a:gdLst/>
            <a:ahLst/>
            <a:cxnLst/>
            <a:rect r="r" b="b" t="t" l="l"/>
            <a:pathLst>
              <a:path h="3588825" w="5268428">
                <a:moveTo>
                  <a:pt x="0" y="0"/>
                </a:moveTo>
                <a:lnTo>
                  <a:pt x="5268428" y="0"/>
                </a:lnTo>
                <a:lnTo>
                  <a:pt x="5268428" y="3588825"/>
                </a:lnTo>
                <a:lnTo>
                  <a:pt x="0" y="35888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895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4255485"/>
            <a:ext cx="6913159" cy="3793155"/>
          </a:xfrm>
          <a:custGeom>
            <a:avLst/>
            <a:gdLst/>
            <a:ahLst/>
            <a:cxnLst/>
            <a:rect r="r" b="b" t="t" l="l"/>
            <a:pathLst>
              <a:path h="3793155" w="6913159">
                <a:moveTo>
                  <a:pt x="0" y="0"/>
                </a:moveTo>
                <a:lnTo>
                  <a:pt x="6913159" y="0"/>
                </a:lnTo>
                <a:lnTo>
                  <a:pt x="6913159" y="3793155"/>
                </a:lnTo>
                <a:lnTo>
                  <a:pt x="0" y="37931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842083" y="349377"/>
            <a:ext cx="19972167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0"/>
              </a:lnSpc>
              <a:spcBef>
                <a:spcPct val="0"/>
              </a:spcBef>
            </a:pPr>
            <a:r>
              <a:rPr lang="en-US" sz="5000" spc="14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2-</a:t>
            </a:r>
            <a:r>
              <a:rPr lang="en-US" b="true" sz="5000" spc="140">
                <a:solidFill>
                  <a:srgbClr val="0000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Views</a:t>
            </a:r>
            <a:r>
              <a:rPr lang="en-US" sz="5000" spc="14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:</a:t>
            </a:r>
            <a:r>
              <a:rPr lang="en-US" sz="5000" i="true" spc="140">
                <a:solidFill>
                  <a:srgbClr val="000000"/>
                </a:solidFill>
                <a:latin typeface="Barlow Condensed Italics"/>
                <a:ea typeface="Barlow Condensed Italics"/>
                <a:cs typeface="Barlow Condensed Italics"/>
                <a:sym typeface="Barlow Condensed Italics"/>
              </a:rPr>
              <a:t>responsible for displaying the data to the user in a formatted way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6317" y="1637401"/>
            <a:ext cx="3807991" cy="669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36"/>
              </a:lnSpc>
              <a:spcBef>
                <a:spcPct val="0"/>
              </a:spcBef>
            </a:pPr>
            <a:r>
              <a:rPr lang="en-US" b="true" sz="4800" spc="134">
                <a:solidFill>
                  <a:srgbClr val="0000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key points: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92899" y="2589142"/>
            <a:ext cx="8646431" cy="1033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2"/>
              </a:lnSpc>
              <a:spcBef>
                <a:spcPct val="0"/>
              </a:spcBef>
            </a:pPr>
            <a:r>
              <a:rPr lang="en-US" b="true" sz="3740" i="true" spc="104">
                <a:solidFill>
                  <a:srgbClr val="000000"/>
                </a:solidFill>
                <a:latin typeface="Barlow Condensed Bold Italics"/>
                <a:ea typeface="Barlow Condensed Bold Italics"/>
                <a:cs typeface="Barlow Condensed Bold Italics"/>
                <a:sym typeface="Barlow Condensed Bold Italics"/>
              </a:rPr>
              <a:t>1-Blade Templating</a:t>
            </a:r>
            <a:r>
              <a:rPr lang="en-US" sz="3740" i="true" spc="104">
                <a:solidFill>
                  <a:srgbClr val="000000"/>
                </a:solidFill>
                <a:latin typeface="Barlow Condensed Italics"/>
                <a:ea typeface="Barlow Condensed Italics"/>
                <a:cs typeface="Barlow Condensed Italics"/>
                <a:sym typeface="Barlow Condensed Italics"/>
              </a:rPr>
              <a:t> </a:t>
            </a:r>
            <a:r>
              <a:rPr lang="en-US" b="true" sz="3740" i="true" spc="104">
                <a:solidFill>
                  <a:srgbClr val="000000"/>
                </a:solidFill>
                <a:latin typeface="Barlow Condensed Bold Italics"/>
                <a:ea typeface="Barlow Condensed Bold Italics"/>
                <a:cs typeface="Barlow Condensed Bold Italics"/>
                <a:sym typeface="Barlow Condensed Bold Italics"/>
              </a:rPr>
              <a:t>Engine</a:t>
            </a:r>
            <a:r>
              <a:rPr lang="en-US" sz="3740" i="true" spc="104">
                <a:solidFill>
                  <a:srgbClr val="000000"/>
                </a:solidFill>
                <a:latin typeface="Barlow Condensed Italics"/>
                <a:ea typeface="Barlow Condensed Italics"/>
                <a:cs typeface="Barlow Condensed Italics"/>
                <a:sym typeface="Barlow Condensed Italics"/>
              </a:rPr>
              <a:t>:create reusable templates, include dynamic content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527232" y="5267325"/>
            <a:ext cx="1468755" cy="200025"/>
            <a:chOff x="0" y="0"/>
            <a:chExt cx="1958340" cy="2667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9530" y="20320"/>
              <a:ext cx="1859280" cy="223520"/>
            </a:xfrm>
            <a:custGeom>
              <a:avLst/>
              <a:gdLst/>
              <a:ahLst/>
              <a:cxnLst/>
              <a:rect r="r" b="b" t="t" l="l"/>
              <a:pathLst>
                <a:path h="223520" w="1859280">
                  <a:moveTo>
                    <a:pt x="74930" y="46990"/>
                  </a:moveTo>
                  <a:cubicBezTo>
                    <a:pt x="527050" y="53340"/>
                    <a:pt x="689610" y="36830"/>
                    <a:pt x="880110" y="31750"/>
                  </a:cubicBezTo>
                  <a:cubicBezTo>
                    <a:pt x="1135380" y="25400"/>
                    <a:pt x="1653540" y="0"/>
                    <a:pt x="1779270" y="30480"/>
                  </a:cubicBezTo>
                  <a:cubicBezTo>
                    <a:pt x="1814830" y="39370"/>
                    <a:pt x="1831340" y="49530"/>
                    <a:pt x="1844040" y="64770"/>
                  </a:cubicBezTo>
                  <a:cubicBezTo>
                    <a:pt x="1854200" y="77470"/>
                    <a:pt x="1858010" y="97790"/>
                    <a:pt x="1856740" y="113030"/>
                  </a:cubicBezTo>
                  <a:cubicBezTo>
                    <a:pt x="1855470" y="128270"/>
                    <a:pt x="1850390" y="147320"/>
                    <a:pt x="1838960" y="160020"/>
                  </a:cubicBezTo>
                  <a:cubicBezTo>
                    <a:pt x="1823720" y="173990"/>
                    <a:pt x="1790700" y="186690"/>
                    <a:pt x="1770380" y="186690"/>
                  </a:cubicBezTo>
                  <a:cubicBezTo>
                    <a:pt x="1753870" y="186690"/>
                    <a:pt x="1736090" y="176530"/>
                    <a:pt x="1724660" y="165100"/>
                  </a:cubicBezTo>
                  <a:cubicBezTo>
                    <a:pt x="1713230" y="154940"/>
                    <a:pt x="1703070" y="138430"/>
                    <a:pt x="1701800" y="121920"/>
                  </a:cubicBezTo>
                  <a:cubicBezTo>
                    <a:pt x="1699260" y="101600"/>
                    <a:pt x="1711960" y="67310"/>
                    <a:pt x="1724660" y="52070"/>
                  </a:cubicBezTo>
                  <a:cubicBezTo>
                    <a:pt x="1736090" y="39370"/>
                    <a:pt x="1755140" y="33020"/>
                    <a:pt x="1770380" y="30480"/>
                  </a:cubicBezTo>
                  <a:cubicBezTo>
                    <a:pt x="1785620" y="29210"/>
                    <a:pt x="1805940" y="31750"/>
                    <a:pt x="1818640" y="41910"/>
                  </a:cubicBezTo>
                  <a:cubicBezTo>
                    <a:pt x="1835150" y="53340"/>
                    <a:pt x="1854200" y="85090"/>
                    <a:pt x="1856740" y="104140"/>
                  </a:cubicBezTo>
                  <a:cubicBezTo>
                    <a:pt x="1859280" y="120650"/>
                    <a:pt x="1854200" y="139700"/>
                    <a:pt x="1844040" y="152400"/>
                  </a:cubicBezTo>
                  <a:cubicBezTo>
                    <a:pt x="1831340" y="168910"/>
                    <a:pt x="1816100" y="177800"/>
                    <a:pt x="1779270" y="186690"/>
                  </a:cubicBezTo>
                  <a:cubicBezTo>
                    <a:pt x="1630680" y="223520"/>
                    <a:pt x="906780" y="175260"/>
                    <a:pt x="593090" y="179070"/>
                  </a:cubicBezTo>
                  <a:cubicBezTo>
                    <a:pt x="384810" y="181610"/>
                    <a:pt x="154940" y="208280"/>
                    <a:pt x="74930" y="195580"/>
                  </a:cubicBezTo>
                  <a:cubicBezTo>
                    <a:pt x="49530" y="190500"/>
                    <a:pt x="38100" y="186690"/>
                    <a:pt x="25400" y="176530"/>
                  </a:cubicBezTo>
                  <a:cubicBezTo>
                    <a:pt x="13970" y="165100"/>
                    <a:pt x="3810" y="146050"/>
                    <a:pt x="1270" y="129540"/>
                  </a:cubicBezTo>
                  <a:cubicBezTo>
                    <a:pt x="0" y="114300"/>
                    <a:pt x="3810" y="92710"/>
                    <a:pt x="13970" y="78740"/>
                  </a:cubicBezTo>
                  <a:cubicBezTo>
                    <a:pt x="25400" y="63500"/>
                    <a:pt x="74930" y="46990"/>
                    <a:pt x="74930" y="4699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2828270" y="5396865"/>
            <a:ext cx="1804988" cy="225742"/>
            <a:chOff x="0" y="0"/>
            <a:chExt cx="2406650" cy="3009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6990" y="50800"/>
              <a:ext cx="2311400" cy="209550"/>
            </a:xfrm>
            <a:custGeom>
              <a:avLst/>
              <a:gdLst/>
              <a:ahLst/>
              <a:cxnLst/>
              <a:rect r="r" b="b" t="t" l="l"/>
              <a:pathLst>
                <a:path h="209550" w="2311400">
                  <a:moveTo>
                    <a:pt x="91440" y="0"/>
                  </a:moveTo>
                  <a:cubicBezTo>
                    <a:pt x="590550" y="39370"/>
                    <a:pt x="1884680" y="2540"/>
                    <a:pt x="2127250" y="16510"/>
                  </a:cubicBezTo>
                  <a:cubicBezTo>
                    <a:pt x="2186940" y="20320"/>
                    <a:pt x="2209800" y="20320"/>
                    <a:pt x="2237740" y="29210"/>
                  </a:cubicBezTo>
                  <a:cubicBezTo>
                    <a:pt x="2258060" y="35560"/>
                    <a:pt x="2274570" y="40640"/>
                    <a:pt x="2286000" y="54610"/>
                  </a:cubicBezTo>
                  <a:cubicBezTo>
                    <a:pt x="2299970" y="72390"/>
                    <a:pt x="2311400" y="110490"/>
                    <a:pt x="2307590" y="132080"/>
                  </a:cubicBezTo>
                  <a:cubicBezTo>
                    <a:pt x="2306320" y="149860"/>
                    <a:pt x="2293620" y="167640"/>
                    <a:pt x="2279650" y="179070"/>
                  </a:cubicBezTo>
                  <a:cubicBezTo>
                    <a:pt x="2266950" y="190500"/>
                    <a:pt x="2246630" y="198120"/>
                    <a:pt x="2230120" y="199390"/>
                  </a:cubicBezTo>
                  <a:cubicBezTo>
                    <a:pt x="2212340" y="200660"/>
                    <a:pt x="2190750" y="196850"/>
                    <a:pt x="2176780" y="185420"/>
                  </a:cubicBezTo>
                  <a:cubicBezTo>
                    <a:pt x="2159000" y="171450"/>
                    <a:pt x="2141220" y="135890"/>
                    <a:pt x="2138680" y="114300"/>
                  </a:cubicBezTo>
                  <a:cubicBezTo>
                    <a:pt x="2137410" y="96520"/>
                    <a:pt x="2143760" y="76200"/>
                    <a:pt x="2156460" y="62230"/>
                  </a:cubicBezTo>
                  <a:cubicBezTo>
                    <a:pt x="2171700" y="45720"/>
                    <a:pt x="2207260" y="29210"/>
                    <a:pt x="2228850" y="29210"/>
                  </a:cubicBezTo>
                  <a:cubicBezTo>
                    <a:pt x="2246630" y="27940"/>
                    <a:pt x="2266950" y="38100"/>
                    <a:pt x="2279650" y="48260"/>
                  </a:cubicBezTo>
                  <a:cubicBezTo>
                    <a:pt x="2292350" y="59690"/>
                    <a:pt x="2303780" y="78740"/>
                    <a:pt x="2307590" y="95250"/>
                  </a:cubicBezTo>
                  <a:cubicBezTo>
                    <a:pt x="2311400" y="111760"/>
                    <a:pt x="2311400" y="133350"/>
                    <a:pt x="2302510" y="149860"/>
                  </a:cubicBezTo>
                  <a:cubicBezTo>
                    <a:pt x="2291080" y="168910"/>
                    <a:pt x="2265680" y="190500"/>
                    <a:pt x="2239010" y="198120"/>
                  </a:cubicBezTo>
                  <a:cubicBezTo>
                    <a:pt x="2202180" y="209550"/>
                    <a:pt x="2167890" y="190500"/>
                    <a:pt x="2094230" y="186690"/>
                  </a:cubicBezTo>
                  <a:cubicBezTo>
                    <a:pt x="1849120" y="176530"/>
                    <a:pt x="822960" y="187960"/>
                    <a:pt x="513080" y="182880"/>
                  </a:cubicBezTo>
                  <a:cubicBezTo>
                    <a:pt x="383540" y="180340"/>
                    <a:pt x="321310" y="180340"/>
                    <a:pt x="238760" y="173990"/>
                  </a:cubicBezTo>
                  <a:cubicBezTo>
                    <a:pt x="170180" y="168910"/>
                    <a:pt x="87630" y="167640"/>
                    <a:pt x="49530" y="149860"/>
                  </a:cubicBezTo>
                  <a:cubicBezTo>
                    <a:pt x="29210" y="139700"/>
                    <a:pt x="16510" y="127000"/>
                    <a:pt x="8890" y="111760"/>
                  </a:cubicBezTo>
                  <a:cubicBezTo>
                    <a:pt x="1270" y="95250"/>
                    <a:pt x="0" y="72390"/>
                    <a:pt x="3810" y="55880"/>
                  </a:cubicBezTo>
                  <a:cubicBezTo>
                    <a:pt x="8890" y="39370"/>
                    <a:pt x="22860" y="21590"/>
                    <a:pt x="36830" y="11430"/>
                  </a:cubicBezTo>
                  <a:cubicBezTo>
                    <a:pt x="52070" y="2540"/>
                    <a:pt x="91440" y="0"/>
                    <a:pt x="91440" y="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ECC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45994" y="3203906"/>
            <a:ext cx="6302805" cy="6863286"/>
          </a:xfrm>
          <a:custGeom>
            <a:avLst/>
            <a:gdLst/>
            <a:ahLst/>
            <a:cxnLst/>
            <a:rect r="r" b="b" t="t" l="l"/>
            <a:pathLst>
              <a:path h="6863286" w="6302805">
                <a:moveTo>
                  <a:pt x="0" y="0"/>
                </a:moveTo>
                <a:lnTo>
                  <a:pt x="6302805" y="0"/>
                </a:lnTo>
                <a:lnTo>
                  <a:pt x="6302805" y="6863286"/>
                </a:lnTo>
                <a:lnTo>
                  <a:pt x="0" y="68632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38" t="0" r="-12601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6502" y="3651870"/>
            <a:ext cx="10992569" cy="2005102"/>
          </a:xfrm>
          <a:custGeom>
            <a:avLst/>
            <a:gdLst/>
            <a:ahLst/>
            <a:cxnLst/>
            <a:rect r="r" b="b" t="t" l="l"/>
            <a:pathLst>
              <a:path h="2005102" w="10992569">
                <a:moveTo>
                  <a:pt x="0" y="0"/>
                </a:moveTo>
                <a:lnTo>
                  <a:pt x="10992569" y="0"/>
                </a:lnTo>
                <a:lnTo>
                  <a:pt x="10992569" y="2005102"/>
                </a:lnTo>
                <a:lnTo>
                  <a:pt x="0" y="20051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00" t="-3421" r="0" b="-16643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6502" y="5930260"/>
            <a:ext cx="10992569" cy="4220685"/>
          </a:xfrm>
          <a:custGeom>
            <a:avLst/>
            <a:gdLst/>
            <a:ahLst/>
            <a:cxnLst/>
            <a:rect r="r" b="b" t="t" l="l"/>
            <a:pathLst>
              <a:path h="4220685" w="10992569">
                <a:moveTo>
                  <a:pt x="0" y="0"/>
                </a:moveTo>
                <a:lnTo>
                  <a:pt x="10992569" y="0"/>
                </a:lnTo>
                <a:lnTo>
                  <a:pt x="10992569" y="4220686"/>
                </a:lnTo>
                <a:lnTo>
                  <a:pt x="0" y="42206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5" t="0" r="-11064" b="-2924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5236" y="1095375"/>
            <a:ext cx="17977527" cy="2283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2"/>
              </a:lnSpc>
              <a:spcBef>
                <a:spcPct val="0"/>
              </a:spcBef>
            </a:pPr>
            <a:r>
              <a:rPr lang="en-US" b="true" sz="5600" spc="156">
                <a:solidFill>
                  <a:srgbClr val="0000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-Layouts:</a:t>
            </a:r>
            <a:r>
              <a:rPr lang="en-US" sz="5600" i="true" spc="156">
                <a:solidFill>
                  <a:srgbClr val="000000"/>
                </a:solidFill>
                <a:latin typeface="Barlow Condensed Italics"/>
                <a:ea typeface="Barlow Condensed Italics"/>
                <a:cs typeface="Barlow Condensed Italics"/>
                <a:sym typeface="Barlow Condensed Italics"/>
              </a:rPr>
              <a:t>support the concept of layouts, which allows you to define a common layout (sidebar, navbar and footer) and extend it in individual views.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ECC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10400" y="1641222"/>
            <a:ext cx="9764081" cy="8645778"/>
          </a:xfrm>
          <a:custGeom>
            <a:avLst/>
            <a:gdLst/>
            <a:ahLst/>
            <a:cxnLst/>
            <a:rect r="r" b="b" t="t" l="l"/>
            <a:pathLst>
              <a:path h="8645778" w="9764081">
                <a:moveTo>
                  <a:pt x="0" y="0"/>
                </a:moveTo>
                <a:lnTo>
                  <a:pt x="9764081" y="0"/>
                </a:lnTo>
                <a:lnTo>
                  <a:pt x="9764081" y="8645778"/>
                </a:lnTo>
                <a:lnTo>
                  <a:pt x="0" y="86457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23" t="0" r="-102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54781" y="442161"/>
            <a:ext cx="14778439" cy="594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1"/>
              </a:lnSpc>
              <a:spcBef>
                <a:spcPct val="0"/>
              </a:spcBef>
            </a:pPr>
            <a:r>
              <a:rPr lang="en-US" b="true" sz="4272" spc="119">
                <a:solidFill>
                  <a:srgbClr val="0000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3-controller</a:t>
            </a:r>
            <a:r>
              <a:rPr lang="en-US" sz="4272" spc="119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:</a:t>
            </a:r>
            <a:r>
              <a:rPr lang="en-US" sz="4272" i="true" spc="119">
                <a:solidFill>
                  <a:srgbClr val="000000"/>
                </a:solidFill>
                <a:latin typeface="Barlow Condensed Italics"/>
                <a:ea typeface="Barlow Condensed Italics"/>
                <a:cs typeface="Barlow Condensed Italics"/>
                <a:sym typeface="Barlow Condensed Italics"/>
              </a:rPr>
              <a:t>class that handles the incoming requests to your application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52727" y="4275903"/>
            <a:ext cx="7121734" cy="1230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0"/>
              </a:lnSpc>
              <a:spcBef>
                <a:spcPct val="0"/>
              </a:spcBef>
            </a:pPr>
            <a:r>
              <a:rPr lang="en-US" b="true" sz="3000" spc="84">
                <a:solidFill>
                  <a:srgbClr val="0000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2-Middleware: Controllers can use middleware, allowing you to filter HTTP requests entering your application.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52727" y="6144708"/>
            <a:ext cx="6940673" cy="1245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5"/>
              </a:lnSpc>
              <a:spcBef>
                <a:spcPct val="0"/>
              </a:spcBef>
            </a:pPr>
            <a:r>
              <a:rPr lang="en-US" b="true" sz="3080" spc="86">
                <a:solidFill>
                  <a:srgbClr val="0000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3-Handling and Validation: Controllers are also responsible for handling form submissions and validating input data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569023"/>
            <a:ext cx="5544947" cy="1230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0"/>
              </a:lnSpc>
              <a:spcBef>
                <a:spcPct val="0"/>
              </a:spcBef>
            </a:pPr>
            <a:r>
              <a:rPr lang="en-US" b="true" sz="3000" i="true" spc="84">
                <a:solidFill>
                  <a:srgbClr val="000000"/>
                </a:solidFill>
                <a:latin typeface="Barlow Condensed Bold Italics"/>
                <a:ea typeface="Barlow Condensed Bold Italics"/>
                <a:cs typeface="Barlow Condensed Bold Italics"/>
                <a:sym typeface="Barlow Condensed Bold Italics"/>
              </a:rPr>
              <a:t>1-Resource Controllers: Laravel provides a way to create resourceful routes and controllers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2889327" y="1679322"/>
            <a:ext cx="9582411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0"/>
              </a:lnSpc>
              <a:spcBef>
                <a:spcPct val="0"/>
              </a:spcBef>
            </a:pPr>
            <a:r>
              <a:rPr lang="en-US" b="true" sz="4000" spc="112">
                <a:solidFill>
                  <a:srgbClr val="0000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-Key Points: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ECC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48381" y="1592191"/>
            <a:ext cx="10671183" cy="8248339"/>
          </a:xfrm>
          <a:custGeom>
            <a:avLst/>
            <a:gdLst/>
            <a:ahLst/>
            <a:cxnLst/>
            <a:rect r="r" b="b" t="t" l="l"/>
            <a:pathLst>
              <a:path h="8248339" w="10671183">
                <a:moveTo>
                  <a:pt x="0" y="0"/>
                </a:moveTo>
                <a:lnTo>
                  <a:pt x="10671182" y="0"/>
                </a:lnTo>
                <a:lnTo>
                  <a:pt x="10671182" y="8248339"/>
                </a:lnTo>
                <a:lnTo>
                  <a:pt x="0" y="8248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73" t="0" r="-1512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2082" y="2336138"/>
            <a:ext cx="4668643" cy="598889"/>
          </a:xfrm>
          <a:custGeom>
            <a:avLst/>
            <a:gdLst/>
            <a:ahLst/>
            <a:cxnLst/>
            <a:rect r="r" b="b" t="t" l="l"/>
            <a:pathLst>
              <a:path h="598889" w="4668643">
                <a:moveTo>
                  <a:pt x="0" y="0"/>
                </a:moveTo>
                <a:lnTo>
                  <a:pt x="4668643" y="0"/>
                </a:lnTo>
                <a:lnTo>
                  <a:pt x="4668643" y="598889"/>
                </a:lnTo>
                <a:lnTo>
                  <a:pt x="0" y="5988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75" t="0" r="-197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2082" y="3497002"/>
            <a:ext cx="4668643" cy="665663"/>
          </a:xfrm>
          <a:custGeom>
            <a:avLst/>
            <a:gdLst/>
            <a:ahLst/>
            <a:cxnLst/>
            <a:rect r="r" b="b" t="t" l="l"/>
            <a:pathLst>
              <a:path h="665663" w="4668643">
                <a:moveTo>
                  <a:pt x="0" y="0"/>
                </a:moveTo>
                <a:lnTo>
                  <a:pt x="4668643" y="0"/>
                </a:lnTo>
                <a:lnTo>
                  <a:pt x="4668643" y="665664"/>
                </a:lnTo>
                <a:lnTo>
                  <a:pt x="0" y="6656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86" t="-21486" r="-8473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02082" y="4724641"/>
            <a:ext cx="4668643" cy="837719"/>
          </a:xfrm>
          <a:custGeom>
            <a:avLst/>
            <a:gdLst/>
            <a:ahLst/>
            <a:cxnLst/>
            <a:rect r="r" b="b" t="t" l="l"/>
            <a:pathLst>
              <a:path h="837719" w="4668643">
                <a:moveTo>
                  <a:pt x="0" y="0"/>
                </a:moveTo>
                <a:lnTo>
                  <a:pt x="4668643" y="0"/>
                </a:lnTo>
                <a:lnTo>
                  <a:pt x="4668643" y="837718"/>
                </a:lnTo>
                <a:lnTo>
                  <a:pt x="0" y="83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799" r="-458" b="-1314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2082" y="6127703"/>
            <a:ext cx="4668643" cy="754385"/>
          </a:xfrm>
          <a:custGeom>
            <a:avLst/>
            <a:gdLst/>
            <a:ahLst/>
            <a:cxnLst/>
            <a:rect r="r" b="b" t="t" l="l"/>
            <a:pathLst>
              <a:path h="754385" w="4668643">
                <a:moveTo>
                  <a:pt x="0" y="0"/>
                </a:moveTo>
                <a:lnTo>
                  <a:pt x="4668643" y="0"/>
                </a:lnTo>
                <a:lnTo>
                  <a:pt x="4668643" y="754385"/>
                </a:lnTo>
                <a:lnTo>
                  <a:pt x="0" y="7543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4025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02082" y="7605110"/>
            <a:ext cx="4668643" cy="846134"/>
          </a:xfrm>
          <a:custGeom>
            <a:avLst/>
            <a:gdLst/>
            <a:ahLst/>
            <a:cxnLst/>
            <a:rect r="r" b="b" t="t" l="l"/>
            <a:pathLst>
              <a:path h="846134" w="4668643">
                <a:moveTo>
                  <a:pt x="0" y="0"/>
                </a:moveTo>
                <a:lnTo>
                  <a:pt x="4668643" y="0"/>
                </a:lnTo>
                <a:lnTo>
                  <a:pt x="4668643" y="846134"/>
                </a:lnTo>
                <a:lnTo>
                  <a:pt x="0" y="8461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3253" r="0" b="-13253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08234" y="767569"/>
            <a:ext cx="17071533" cy="560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6"/>
              </a:lnSpc>
              <a:spcBef>
                <a:spcPct val="0"/>
              </a:spcBef>
            </a:pPr>
            <a:r>
              <a:rPr lang="en-US" b="true" sz="3940" spc="110">
                <a:solidFill>
                  <a:srgbClr val="0000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4-Routes:</a:t>
            </a:r>
            <a:r>
              <a:rPr lang="en-US" sz="3940" spc="11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define the URLs or endpoints that your application responds to and the logic 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ECC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54868" y="938228"/>
            <a:ext cx="15006592" cy="182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1">
              <a:lnSpc>
                <a:spcPts val="13326"/>
              </a:lnSpc>
            </a:pPr>
            <a:r>
              <a:rPr lang="en-US" b="true" sz="14485" spc="405">
                <a:solidFill>
                  <a:srgbClr val="4F6A92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MEET THE TEAM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7221679">
            <a:off x="1605673" y="-674955"/>
            <a:ext cx="2898563" cy="2508574"/>
          </a:xfrm>
          <a:custGeom>
            <a:avLst/>
            <a:gdLst/>
            <a:ahLst/>
            <a:cxnLst/>
            <a:rect r="r" b="b" t="t" l="l"/>
            <a:pathLst>
              <a:path h="2508574" w="2898563">
                <a:moveTo>
                  <a:pt x="0" y="0"/>
                </a:moveTo>
                <a:lnTo>
                  <a:pt x="2898562" y="0"/>
                </a:lnTo>
                <a:lnTo>
                  <a:pt x="2898562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360395" y="3607569"/>
            <a:ext cx="12418159" cy="4510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55"/>
              </a:lnSpc>
            </a:pPr>
            <a:r>
              <a:rPr lang="en-US" b="true" sz="6593" spc="184">
                <a:solidFill>
                  <a:srgbClr val="4F6A92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YOUSSEF YASER EMAM</a:t>
            </a:r>
          </a:p>
          <a:p>
            <a:pPr algn="ctr">
              <a:lnSpc>
                <a:spcPts val="7055"/>
              </a:lnSpc>
            </a:pPr>
            <a:r>
              <a:rPr lang="en-US" b="true" sz="6593" spc="184">
                <a:solidFill>
                  <a:srgbClr val="4F6A92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         AL-MODASER OSAMA AHMAD</a:t>
            </a:r>
          </a:p>
          <a:p>
            <a:pPr algn="ctr">
              <a:lnSpc>
                <a:spcPts val="7055"/>
              </a:lnSpc>
            </a:pPr>
            <a:r>
              <a:rPr lang="en-US" b="true" sz="6593" spc="184">
                <a:solidFill>
                  <a:srgbClr val="4F6A92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      ABDELRAHMAN MOHAMMED</a:t>
            </a:r>
          </a:p>
          <a:p>
            <a:pPr algn="ctr">
              <a:lnSpc>
                <a:spcPts val="7055"/>
              </a:lnSpc>
            </a:pPr>
            <a:r>
              <a:rPr lang="en-US" b="true" sz="6593" spc="184">
                <a:solidFill>
                  <a:srgbClr val="4F6A92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MARWA REDA</a:t>
            </a:r>
          </a:p>
          <a:p>
            <a:pPr algn="ctr">
              <a:lnSpc>
                <a:spcPts val="7055"/>
              </a:lnSpc>
              <a:spcBef>
                <a:spcPct val="0"/>
              </a:spcBef>
            </a:pPr>
            <a:r>
              <a:rPr lang="en-US" b="true" sz="6593" spc="184">
                <a:solidFill>
                  <a:srgbClr val="4F6A92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YOUMNA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-270484" y="6360829"/>
            <a:ext cx="4365981" cy="3780743"/>
            <a:chOff x="0" y="0"/>
            <a:chExt cx="4282440" cy="3708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14987" t="0" r="-14987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0" y="738243"/>
            <a:ext cx="4365981" cy="3780743"/>
            <a:chOff x="0" y="0"/>
            <a:chExt cx="4282440" cy="3708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31315" t="0" r="-31315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3054954" y="3789238"/>
            <a:ext cx="4258617" cy="3718040"/>
            <a:chOff x="0" y="0"/>
            <a:chExt cx="4519683" cy="39459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519683" cy="3945967"/>
            </a:xfrm>
            <a:custGeom>
              <a:avLst/>
              <a:gdLst/>
              <a:ahLst/>
              <a:cxnLst/>
              <a:rect r="r" b="b" t="t" l="l"/>
              <a:pathLst>
                <a:path h="3945967" w="4519683">
                  <a:moveTo>
                    <a:pt x="3389762" y="0"/>
                  </a:moveTo>
                  <a:lnTo>
                    <a:pt x="1129921" y="0"/>
                  </a:lnTo>
                  <a:lnTo>
                    <a:pt x="0" y="1972984"/>
                  </a:lnTo>
                  <a:lnTo>
                    <a:pt x="1129921" y="3945967"/>
                  </a:lnTo>
                  <a:lnTo>
                    <a:pt x="3389762" y="3945967"/>
                  </a:lnTo>
                  <a:lnTo>
                    <a:pt x="4519683" y="1972984"/>
                  </a:lnTo>
                  <a:close/>
                </a:path>
              </a:pathLst>
            </a:custGeom>
            <a:blipFill>
              <a:blip r:embed="rId6"/>
              <a:stretch>
                <a:fillRect l="0" t="-14030" r="0" b="0"/>
              </a:stretch>
            </a:blip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97956" y="-761551"/>
            <a:ext cx="6742124" cy="5838376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4987" t="0" r="-14987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2497956" y="5389840"/>
            <a:ext cx="6742124" cy="5838376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0" t="-36501" r="0" b="-36501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-2715706" y="2327777"/>
            <a:ext cx="6742124" cy="5838376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19554" t="0" r="-19554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9144000" y="2295615"/>
            <a:ext cx="8539914" cy="1525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1118"/>
              </a:lnSpc>
            </a:pPr>
            <a:r>
              <a:rPr lang="en-US" b="true" sz="12085" spc="338">
                <a:solidFill>
                  <a:srgbClr val="4F6A92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CONCLUSION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40080" y="4736155"/>
            <a:ext cx="8529108" cy="2314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562"/>
              </a:lnSpc>
              <a:spcBef>
                <a:spcPct val="0"/>
              </a:spcBef>
            </a:pPr>
            <a:r>
              <a:rPr lang="en-US" b="true" sz="4264" spc="119">
                <a:solidFill>
                  <a:srgbClr val="4F6A92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We're happy to have built a great online store that does everything you need. It shows we can do tough jobs and find easy ways to help.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8840344" y="2901024"/>
            <a:ext cx="399737" cy="327784"/>
          </a:xfrm>
          <a:custGeom>
            <a:avLst/>
            <a:gdLst/>
            <a:ahLst/>
            <a:cxnLst/>
            <a:rect r="r" b="b" t="t" l="l"/>
            <a:pathLst>
              <a:path h="327784" w="399737">
                <a:moveTo>
                  <a:pt x="0" y="0"/>
                </a:moveTo>
                <a:lnTo>
                  <a:pt x="399736" y="0"/>
                </a:lnTo>
                <a:lnTo>
                  <a:pt x="399736" y="327784"/>
                </a:lnTo>
                <a:lnTo>
                  <a:pt x="0" y="3277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3997" y="-437161"/>
            <a:ext cx="5861788" cy="5076044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4987" t="0" r="-14987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876285" y="4756112"/>
            <a:ext cx="6314100" cy="5467726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0" t="-36501" r="0" b="-36501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6369576" y="535712"/>
            <a:ext cx="11509721" cy="182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3326"/>
              </a:lnSpc>
            </a:pPr>
            <a:r>
              <a:rPr lang="en-US" b="true" sz="14485" spc="405">
                <a:solidFill>
                  <a:srgbClr val="4F6A92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TECHNOLOGYS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96823" y="2963080"/>
            <a:ext cx="8311175" cy="1054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5"/>
              </a:lnSpc>
            </a:pPr>
            <a:r>
              <a:rPr lang="en-US" sz="3846" spc="107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-</a:t>
            </a:r>
            <a:r>
              <a:rPr lang="en-US" b="true" sz="3846" spc="107">
                <a:solidFill>
                  <a:srgbClr val="4F6A92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Front-End</a:t>
            </a:r>
            <a:r>
              <a:rPr lang="en-US" sz="3846" spc="107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: HTML-CSS-BootStrap-Java Script</a:t>
            </a:r>
          </a:p>
          <a:p>
            <a:pPr algn="ctr" marL="0" indent="0" lvl="1">
              <a:lnSpc>
                <a:spcPts val="4115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646551" y="4055288"/>
            <a:ext cx="6910641" cy="528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2"/>
              </a:lnSpc>
              <a:spcBef>
                <a:spcPct val="0"/>
              </a:spcBef>
            </a:pPr>
            <a:r>
              <a:rPr lang="en-US" sz="3740" spc="104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-</a:t>
            </a:r>
            <a:r>
              <a:rPr lang="en-US" b="true" sz="3740" spc="104">
                <a:solidFill>
                  <a:srgbClr val="4F6A92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Back-End</a:t>
            </a:r>
            <a:r>
              <a:rPr lang="en-US" sz="3740" spc="104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: PHP - Laravel - MySQL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96823" y="5183848"/>
            <a:ext cx="7588095" cy="528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2"/>
              </a:lnSpc>
              <a:spcBef>
                <a:spcPct val="0"/>
              </a:spcBef>
            </a:pPr>
            <a:r>
              <a:rPr lang="en-US" b="true" sz="3740" spc="104">
                <a:solidFill>
                  <a:srgbClr val="4F6A92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-Apps</a:t>
            </a:r>
            <a:r>
              <a:rPr lang="en-US" sz="3740" spc="104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:XAMPP - VSC (PHPSTORM)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74125" y="6312408"/>
            <a:ext cx="3554611" cy="528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2"/>
              </a:lnSpc>
              <a:spcBef>
                <a:spcPct val="0"/>
              </a:spcBef>
            </a:pPr>
            <a:r>
              <a:rPr lang="en-US" sz="3740" spc="104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-</a:t>
            </a:r>
            <a:r>
              <a:rPr lang="en-US" b="true" sz="3740" spc="104">
                <a:solidFill>
                  <a:srgbClr val="4F6A92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Control System</a:t>
            </a:r>
            <a:r>
              <a:rPr lang="en-US" sz="3740" spc="104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:Git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05500" y="7440969"/>
            <a:ext cx="3027283" cy="528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2"/>
              </a:lnSpc>
              <a:spcBef>
                <a:spcPct val="0"/>
              </a:spcBef>
            </a:pPr>
            <a:r>
              <a:rPr lang="en-US" sz="3740" spc="104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-</a:t>
            </a:r>
            <a:r>
              <a:rPr lang="en-US" b="true" sz="3740" spc="104">
                <a:solidFill>
                  <a:srgbClr val="4F6A92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Platform</a:t>
            </a:r>
            <a:r>
              <a:rPr lang="en-US" sz="3740" spc="104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:GitHup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66278" y="0"/>
            <a:ext cx="9654218" cy="3558194"/>
          </a:xfrm>
          <a:custGeom>
            <a:avLst/>
            <a:gdLst/>
            <a:ahLst/>
            <a:cxnLst/>
            <a:rect r="r" b="b" t="t" l="l"/>
            <a:pathLst>
              <a:path h="3558194" w="9654218">
                <a:moveTo>
                  <a:pt x="0" y="0"/>
                </a:moveTo>
                <a:lnTo>
                  <a:pt x="9654219" y="0"/>
                </a:lnTo>
                <a:lnTo>
                  <a:pt x="9654219" y="3558194"/>
                </a:lnTo>
                <a:lnTo>
                  <a:pt x="0" y="3558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309210" y="1221569"/>
            <a:ext cx="12068094" cy="139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119"/>
              </a:lnSpc>
            </a:pPr>
            <a:r>
              <a:rPr lang="en-US" b="true" sz="10999" spc="307">
                <a:solidFill>
                  <a:srgbClr val="4F6A92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WHY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6360" y="3853278"/>
            <a:ext cx="18041640" cy="4656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85"/>
              </a:lnSpc>
            </a:pPr>
            <a:r>
              <a:rPr lang="en-US" b="true" sz="5687" i="true" spc="159">
                <a:solidFill>
                  <a:srgbClr val="4F6A92"/>
                </a:solidFill>
                <a:latin typeface="Barlow Condensed Bold Italics"/>
                <a:ea typeface="Barlow Condensed Bold Italics"/>
                <a:cs typeface="Barlow Condensed Bold Italics"/>
                <a:sym typeface="Barlow Condensed Bold Italics"/>
              </a:rPr>
              <a:t>-Simple &amp; Clean Code: </a:t>
            </a:r>
            <a:r>
              <a:rPr lang="en-US" sz="5687" spc="159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Laravel offers easy-to-read syntax.</a:t>
            </a:r>
          </a:p>
          <a:p>
            <a:pPr algn="ctr">
              <a:lnSpc>
                <a:spcPts val="6085"/>
              </a:lnSpc>
            </a:pPr>
            <a:r>
              <a:rPr lang="en-US" b="true" sz="5687" i="true" spc="159">
                <a:solidFill>
                  <a:srgbClr val="4F6A92"/>
                </a:solidFill>
                <a:latin typeface="Barlow Condensed Bold Italics"/>
                <a:ea typeface="Barlow Condensed Bold Italics"/>
                <a:cs typeface="Barlow Condensed Bold Italics"/>
                <a:sym typeface="Barlow Condensed Bold Italics"/>
              </a:rPr>
              <a:t>-MVC Architecture:  </a:t>
            </a:r>
            <a:r>
              <a:rPr lang="en-US" sz="5687" spc="159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improving organization and scalability.</a:t>
            </a:r>
          </a:p>
          <a:p>
            <a:pPr algn="ctr">
              <a:lnSpc>
                <a:spcPts val="6085"/>
              </a:lnSpc>
            </a:pPr>
            <a:r>
              <a:rPr lang="en-US" b="true" sz="5687" i="true" spc="159">
                <a:solidFill>
                  <a:srgbClr val="4F6A92"/>
                </a:solidFill>
                <a:latin typeface="Barlow Condensed Bold Italics"/>
                <a:ea typeface="Barlow Condensed Bold Italics"/>
                <a:cs typeface="Barlow Condensed Bold Italics"/>
                <a:sym typeface="Barlow Condensed Bold Italics"/>
              </a:rPr>
              <a:t>-Eloquent ORM:  </a:t>
            </a:r>
            <a:r>
              <a:rPr lang="en-US" sz="5687" spc="159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Developer work with DB using PHP instead of SQL.</a:t>
            </a:r>
          </a:p>
          <a:p>
            <a:pPr algn="ctr">
              <a:lnSpc>
                <a:spcPts val="6085"/>
              </a:lnSpc>
            </a:pPr>
            <a:r>
              <a:rPr lang="en-US" b="true" sz="5687" i="true" spc="159">
                <a:solidFill>
                  <a:srgbClr val="4F6A92"/>
                </a:solidFill>
                <a:latin typeface="Barlow Condensed Bold Italics"/>
                <a:ea typeface="Barlow Condensed Bold Italics"/>
                <a:cs typeface="Barlow Condensed Bold Italics"/>
                <a:sym typeface="Barlow Condensed Bold Italics"/>
              </a:rPr>
              <a:t>- Blade Templating Engine: </a:t>
            </a:r>
            <a:r>
              <a:rPr lang="en-US" sz="5687" spc="159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easily create dynamic HTML pages ,It -supports template inheritance, loops, conditional statements.</a:t>
            </a:r>
          </a:p>
          <a:p>
            <a:pPr algn="ctr">
              <a:lnSpc>
                <a:spcPts val="6085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A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36306" y="4404617"/>
            <a:ext cx="4438309" cy="3843376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0" t="-36501" r="0" b="-36501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1849816" y="-503377"/>
            <a:ext cx="4438309" cy="3843376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5355" t="0" r="-15355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5286624" y="1580657"/>
            <a:ext cx="4438309" cy="3843376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14987" t="0" r="-14987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2264277" y="845990"/>
            <a:ext cx="8367318" cy="1449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638"/>
              </a:lnSpc>
            </a:pPr>
            <a:r>
              <a:rPr lang="en-US" b="true" sz="11564" spc="323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MISSION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66157" y="6443262"/>
            <a:ext cx="8367318" cy="1449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638"/>
              </a:lnSpc>
            </a:pPr>
            <a:r>
              <a:rPr lang="en-US" b="true" sz="11564" spc="323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VISION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64277" y="2409787"/>
            <a:ext cx="10313756" cy="2733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323"/>
              </a:lnSpc>
              <a:spcBef>
                <a:spcPct val="0"/>
              </a:spcBef>
            </a:pPr>
            <a:r>
              <a:rPr lang="en-US" sz="4040" i="true" spc="113">
                <a:solidFill>
                  <a:srgbClr val="FFFFFF"/>
                </a:solidFill>
                <a:latin typeface="Barlow Condensed Italics"/>
                <a:ea typeface="Barlow Condensed Italics"/>
                <a:cs typeface="Barlow Condensed Italics"/>
                <a:sym typeface="Barlow Condensed Italics"/>
              </a:rPr>
              <a:t>empowering businesses to grow through efficient management tools and scalable technology. We are committed to offering a platform that ensures trust, reliability, and convenience for both shoppers and merchants.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67224" y="8035525"/>
            <a:ext cx="8314559" cy="1104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323"/>
              </a:lnSpc>
              <a:spcBef>
                <a:spcPct val="0"/>
              </a:spcBef>
            </a:pPr>
            <a:r>
              <a:rPr lang="en-US" sz="4040" i="true" spc="113">
                <a:solidFill>
                  <a:srgbClr val="FFFFFF"/>
                </a:solidFill>
                <a:latin typeface="Barlow Condensed Italics"/>
                <a:ea typeface="Barlow Condensed Italics"/>
                <a:cs typeface="Barlow Condensed Italics"/>
                <a:sym typeface="Barlow Condensed Italics"/>
              </a:rPr>
              <a:t>We aim to push boundaries using advanced tech for transformative solutions.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264277" y="5744500"/>
            <a:ext cx="5202947" cy="4542500"/>
            <a:chOff x="0" y="0"/>
            <a:chExt cx="4519683" cy="394596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519683" cy="3945967"/>
            </a:xfrm>
            <a:custGeom>
              <a:avLst/>
              <a:gdLst/>
              <a:ahLst/>
              <a:cxnLst/>
              <a:rect r="r" b="b" t="t" l="l"/>
              <a:pathLst>
                <a:path h="3945967" w="4519683">
                  <a:moveTo>
                    <a:pt x="3389762" y="0"/>
                  </a:moveTo>
                  <a:lnTo>
                    <a:pt x="1129921" y="0"/>
                  </a:lnTo>
                  <a:lnTo>
                    <a:pt x="0" y="1972984"/>
                  </a:lnTo>
                  <a:lnTo>
                    <a:pt x="1129921" y="3945967"/>
                  </a:lnTo>
                  <a:lnTo>
                    <a:pt x="3389762" y="3945967"/>
                  </a:lnTo>
                  <a:lnTo>
                    <a:pt x="4519683" y="1972984"/>
                  </a:lnTo>
                  <a:close/>
                </a:path>
              </a:pathLst>
            </a:custGeom>
            <a:blipFill>
              <a:blip r:embed="rId5"/>
              <a:stretch>
                <a:fillRect l="0" t="-14030" r="0" b="0"/>
              </a:stretch>
            </a:blip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54005" y="2659337"/>
            <a:ext cx="5737395" cy="4968325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4987" t="0" r="-14987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-711508" y="0"/>
            <a:ext cx="5737395" cy="4968325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4987" t="0" r="-14987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-711508" y="5318675"/>
            <a:ext cx="5737395" cy="4968325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14987" t="0" r="-14987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-3578320">
            <a:off x="6418642" y="-485952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6" y="0"/>
                </a:lnTo>
                <a:lnTo>
                  <a:pt x="2904566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578320">
            <a:off x="-1452283" y="4061790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6" y="0"/>
                </a:lnTo>
                <a:lnTo>
                  <a:pt x="2904566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689494" y="3592391"/>
            <a:ext cx="8142756" cy="3473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3207"/>
              </a:lnSpc>
            </a:pPr>
            <a:r>
              <a:rPr lang="en-US" b="true" sz="14356" spc="401">
                <a:solidFill>
                  <a:srgbClr val="4F6A92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OUR SERVICES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582547" y="7902766"/>
            <a:ext cx="4356650" cy="881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419"/>
              </a:lnSpc>
              <a:spcBef>
                <a:spcPct val="0"/>
              </a:spcBef>
            </a:pPr>
            <a:r>
              <a:rPr lang="en-US" sz="3196" spc="89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We strive to provide top-notch service.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1863103" y="2320271"/>
            <a:ext cx="399737" cy="327784"/>
          </a:xfrm>
          <a:custGeom>
            <a:avLst/>
            <a:gdLst/>
            <a:ahLst/>
            <a:cxnLst/>
            <a:rect r="r" b="b" t="t" l="l"/>
            <a:pathLst>
              <a:path h="327784" w="399737">
                <a:moveTo>
                  <a:pt x="0" y="0"/>
                </a:moveTo>
                <a:lnTo>
                  <a:pt x="399736" y="0"/>
                </a:lnTo>
                <a:lnTo>
                  <a:pt x="399736" y="327784"/>
                </a:lnTo>
                <a:lnTo>
                  <a:pt x="0" y="3277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526766" y="2274114"/>
            <a:ext cx="4356650" cy="448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419"/>
              </a:lnSpc>
              <a:spcBef>
                <a:spcPct val="0"/>
              </a:spcBef>
            </a:pPr>
            <a:r>
              <a:rPr lang="en-US" sz="3196" spc="89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Hanover and Tyke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221679">
            <a:off x="-127424" y="2042488"/>
            <a:ext cx="7262896" cy="6285707"/>
          </a:xfrm>
          <a:custGeom>
            <a:avLst/>
            <a:gdLst/>
            <a:ahLst/>
            <a:cxnLst/>
            <a:rect r="r" b="b" t="t" l="l"/>
            <a:pathLst>
              <a:path h="6285707" w="7262896">
                <a:moveTo>
                  <a:pt x="0" y="0"/>
                </a:moveTo>
                <a:lnTo>
                  <a:pt x="7262897" y="0"/>
                </a:lnTo>
                <a:lnTo>
                  <a:pt x="7262897" y="6285707"/>
                </a:lnTo>
                <a:lnTo>
                  <a:pt x="0" y="6285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221679">
            <a:off x="5540799" y="5224978"/>
            <a:ext cx="7262896" cy="6285707"/>
          </a:xfrm>
          <a:custGeom>
            <a:avLst/>
            <a:gdLst/>
            <a:ahLst/>
            <a:cxnLst/>
            <a:rect r="r" b="b" t="t" l="l"/>
            <a:pathLst>
              <a:path h="6285707" w="7262896">
                <a:moveTo>
                  <a:pt x="0" y="0"/>
                </a:moveTo>
                <a:lnTo>
                  <a:pt x="7262896" y="0"/>
                </a:lnTo>
                <a:lnTo>
                  <a:pt x="7262896" y="6285707"/>
                </a:lnTo>
                <a:lnTo>
                  <a:pt x="0" y="62857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221679">
            <a:off x="5540799" y="-1204425"/>
            <a:ext cx="7262896" cy="6285707"/>
          </a:xfrm>
          <a:custGeom>
            <a:avLst/>
            <a:gdLst/>
            <a:ahLst/>
            <a:cxnLst/>
            <a:rect r="r" b="b" t="t" l="l"/>
            <a:pathLst>
              <a:path h="6285707" w="7262896">
                <a:moveTo>
                  <a:pt x="0" y="0"/>
                </a:moveTo>
                <a:lnTo>
                  <a:pt x="7262896" y="0"/>
                </a:lnTo>
                <a:lnTo>
                  <a:pt x="7262896" y="6285706"/>
                </a:lnTo>
                <a:lnTo>
                  <a:pt x="0" y="62857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221679">
            <a:off x="11152527" y="2042488"/>
            <a:ext cx="7262896" cy="6285707"/>
          </a:xfrm>
          <a:custGeom>
            <a:avLst/>
            <a:gdLst/>
            <a:ahLst/>
            <a:cxnLst/>
            <a:rect r="r" b="b" t="t" l="l"/>
            <a:pathLst>
              <a:path h="6285707" w="7262896">
                <a:moveTo>
                  <a:pt x="0" y="0"/>
                </a:moveTo>
                <a:lnTo>
                  <a:pt x="7262897" y="0"/>
                </a:lnTo>
                <a:lnTo>
                  <a:pt x="7262897" y="6285707"/>
                </a:lnTo>
                <a:lnTo>
                  <a:pt x="0" y="6285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578320">
            <a:off x="15967228" y="2137176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6" y="0"/>
                </a:lnTo>
                <a:lnTo>
                  <a:pt x="2904566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397505" y="5444391"/>
            <a:ext cx="5693852" cy="1577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976"/>
              </a:lnSpc>
            </a:pPr>
            <a:r>
              <a:rPr lang="en-US" b="true" sz="6495" spc="181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SECURE TRANSACTIONS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474631" y="1171575"/>
            <a:ext cx="5395232" cy="1305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974"/>
              </a:lnSpc>
            </a:pPr>
            <a:r>
              <a:rPr lang="en-US" b="true" sz="5406" spc="151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USER-FRIENDLY EXPERIENCE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398875"/>
            <a:ext cx="5368805" cy="1458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567"/>
              </a:lnSpc>
            </a:pPr>
            <a:r>
              <a:rPr lang="en-US" b="true" sz="6051" spc="169">
                <a:solidFill>
                  <a:srgbClr val="4F6A92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SCALABILITY &amp; PERFORMANCE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574907" y="2337402"/>
            <a:ext cx="6418137" cy="2769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4"/>
              </a:lnSpc>
            </a:pPr>
            <a:r>
              <a:rPr lang="en-US" b="true" sz="5842" spc="163">
                <a:solidFill>
                  <a:srgbClr val="4F6A92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PRODUCT MANAGEMENT &amp; FLEXIBILITY</a:t>
            </a:r>
          </a:p>
          <a:p>
            <a:pPr algn="ctr" marL="0" indent="0" lvl="1">
              <a:lnSpc>
                <a:spcPts val="5374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7016630" y="2643428"/>
            <a:ext cx="4282987" cy="153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02"/>
              </a:lnSpc>
              <a:spcBef>
                <a:spcPct val="0"/>
              </a:spcBef>
            </a:pPr>
            <a:r>
              <a:rPr lang="en-US" sz="3740" spc="104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provide a seamless, intuitive shopping experience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73696" y="7595603"/>
            <a:ext cx="5140609" cy="219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279"/>
              </a:lnSpc>
              <a:spcBef>
                <a:spcPct val="0"/>
              </a:spcBef>
            </a:pPr>
            <a:r>
              <a:rPr lang="en-US" sz="3999" spc="111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ecurity features like encryption, authentication, and protection against SQL injections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6777" y="5028099"/>
            <a:ext cx="4595393" cy="322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221"/>
              </a:lnSpc>
              <a:spcBef>
                <a:spcPct val="0"/>
              </a:spcBef>
            </a:pPr>
            <a:r>
              <a:rPr lang="en-US" sz="3945" spc="110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Laravel’s caching, task scheduling, and queue management tools will enable us to maintain performance under heavy loads.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22096" y="5495310"/>
            <a:ext cx="5323758" cy="2296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8"/>
              </a:lnSpc>
            </a:pPr>
            <a:r>
              <a:rPr lang="en-US" sz="4213" spc="117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easily manage product listings, inventory, and pricing.</a:t>
            </a:r>
          </a:p>
          <a:p>
            <a:pPr algn="ctr" marL="0" indent="0" lvl="1">
              <a:lnSpc>
                <a:spcPts val="4508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AECC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62253" y="1390785"/>
            <a:ext cx="9063156" cy="1659831"/>
            <a:chOff x="0" y="0"/>
            <a:chExt cx="2387004" cy="4371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87004" cy="437157"/>
            </a:xfrm>
            <a:custGeom>
              <a:avLst/>
              <a:gdLst/>
              <a:ahLst/>
              <a:cxnLst/>
              <a:rect r="r" b="b" t="t" l="l"/>
              <a:pathLst>
                <a:path h="437157" w="2387004">
                  <a:moveTo>
                    <a:pt x="0" y="0"/>
                  </a:moveTo>
                  <a:lnTo>
                    <a:pt x="2387004" y="0"/>
                  </a:lnTo>
                  <a:lnTo>
                    <a:pt x="2387004" y="437157"/>
                  </a:lnTo>
                  <a:lnTo>
                    <a:pt x="0" y="437157"/>
                  </a:lnTo>
                  <a:close/>
                </a:path>
              </a:pathLst>
            </a:custGeom>
            <a:solidFill>
              <a:srgbClr val="4F6A9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52400"/>
              <a:ext cx="2387004" cy="5895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200"/>
                </a:lnSpc>
              </a:pPr>
              <a:r>
                <a:rPr lang="en-US" sz="80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MVC Architecture</a:t>
              </a:r>
            </a:p>
          </p:txBody>
        </p:sp>
      </p:grpSp>
      <p:sp>
        <p:nvSpPr>
          <p:cNvPr name="AutoShape 5" id="5"/>
          <p:cNvSpPr/>
          <p:nvPr/>
        </p:nvSpPr>
        <p:spPr>
          <a:xfrm flipH="true">
            <a:off x="1728339" y="3050616"/>
            <a:ext cx="7265491" cy="3434083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6" id="6"/>
          <p:cNvGrpSpPr/>
          <p:nvPr/>
        </p:nvGrpSpPr>
        <p:grpSpPr>
          <a:xfrm rot="0">
            <a:off x="310464" y="6484699"/>
            <a:ext cx="2835751" cy="1341199"/>
            <a:chOff x="0" y="0"/>
            <a:chExt cx="746864" cy="3532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6864" cy="353238"/>
            </a:xfrm>
            <a:custGeom>
              <a:avLst/>
              <a:gdLst/>
              <a:ahLst/>
              <a:cxnLst/>
              <a:rect r="r" b="b" t="t" l="l"/>
              <a:pathLst>
                <a:path h="353238" w="746864">
                  <a:moveTo>
                    <a:pt x="0" y="0"/>
                  </a:moveTo>
                  <a:lnTo>
                    <a:pt x="746864" y="0"/>
                  </a:lnTo>
                  <a:lnTo>
                    <a:pt x="746864" y="353238"/>
                  </a:lnTo>
                  <a:lnTo>
                    <a:pt x="0" y="353238"/>
                  </a:lnTo>
                  <a:close/>
                </a:path>
              </a:pathLst>
            </a:custGeom>
            <a:solidFill>
              <a:srgbClr val="4F6A9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23825"/>
              <a:ext cx="746864" cy="477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959"/>
                </a:lnSpc>
                <a:spcBef>
                  <a:spcPct val="0"/>
                </a:spcBef>
              </a:pPr>
              <a:r>
                <a:rPr lang="en-US" sz="63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Model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718337" y="6484699"/>
            <a:ext cx="5013432" cy="1341199"/>
            <a:chOff x="0" y="0"/>
            <a:chExt cx="1320410" cy="35323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20410" cy="353238"/>
            </a:xfrm>
            <a:custGeom>
              <a:avLst/>
              <a:gdLst/>
              <a:ahLst/>
              <a:cxnLst/>
              <a:rect r="r" b="b" t="t" l="l"/>
              <a:pathLst>
                <a:path h="353238" w="1320410">
                  <a:moveTo>
                    <a:pt x="0" y="0"/>
                  </a:moveTo>
                  <a:lnTo>
                    <a:pt x="1320410" y="0"/>
                  </a:lnTo>
                  <a:lnTo>
                    <a:pt x="1320410" y="353238"/>
                  </a:lnTo>
                  <a:lnTo>
                    <a:pt x="0" y="353238"/>
                  </a:lnTo>
                  <a:close/>
                </a:path>
              </a:pathLst>
            </a:custGeom>
            <a:solidFill>
              <a:srgbClr val="4F6A9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23825"/>
              <a:ext cx="1320410" cy="477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959"/>
                </a:lnSpc>
                <a:spcBef>
                  <a:spcPct val="0"/>
                </a:spcBef>
              </a:pPr>
              <a:r>
                <a:rPr lang="en-US" sz="63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Controller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332216" y="6484699"/>
            <a:ext cx="2289535" cy="1341199"/>
            <a:chOff x="0" y="0"/>
            <a:chExt cx="603005" cy="35323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03005" cy="353238"/>
            </a:xfrm>
            <a:custGeom>
              <a:avLst/>
              <a:gdLst/>
              <a:ahLst/>
              <a:cxnLst/>
              <a:rect r="r" b="b" t="t" l="l"/>
              <a:pathLst>
                <a:path h="353238" w="603005">
                  <a:moveTo>
                    <a:pt x="0" y="0"/>
                  </a:moveTo>
                  <a:lnTo>
                    <a:pt x="603005" y="0"/>
                  </a:lnTo>
                  <a:lnTo>
                    <a:pt x="603005" y="353238"/>
                  </a:lnTo>
                  <a:lnTo>
                    <a:pt x="0" y="353238"/>
                  </a:lnTo>
                  <a:close/>
                </a:path>
              </a:pathLst>
            </a:custGeom>
            <a:solidFill>
              <a:srgbClr val="4F6A9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23825"/>
              <a:ext cx="603005" cy="477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959"/>
                </a:lnSpc>
                <a:spcBef>
                  <a:spcPct val="0"/>
                </a:spcBef>
              </a:pPr>
              <a:r>
                <a:rPr lang="en-US" sz="63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View</a:t>
              </a:r>
            </a:p>
          </p:txBody>
        </p:sp>
      </p:grpSp>
      <p:sp>
        <p:nvSpPr>
          <p:cNvPr name="AutoShape 15" id="15"/>
          <p:cNvSpPr/>
          <p:nvPr/>
        </p:nvSpPr>
        <p:spPr>
          <a:xfrm flipH="true">
            <a:off x="5476984" y="3050616"/>
            <a:ext cx="3516847" cy="3434083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>
            <a:off x="8993831" y="3050616"/>
            <a:ext cx="1231222" cy="3434083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7" id="17"/>
          <p:cNvGrpSpPr/>
          <p:nvPr/>
        </p:nvGrpSpPr>
        <p:grpSpPr>
          <a:xfrm rot="0">
            <a:off x="14152288" y="6484699"/>
            <a:ext cx="3306969" cy="1341199"/>
            <a:chOff x="0" y="0"/>
            <a:chExt cx="870971" cy="35323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70971" cy="353238"/>
            </a:xfrm>
            <a:custGeom>
              <a:avLst/>
              <a:gdLst/>
              <a:ahLst/>
              <a:cxnLst/>
              <a:rect r="r" b="b" t="t" l="l"/>
              <a:pathLst>
                <a:path h="353238" w="870971">
                  <a:moveTo>
                    <a:pt x="0" y="0"/>
                  </a:moveTo>
                  <a:lnTo>
                    <a:pt x="870971" y="0"/>
                  </a:lnTo>
                  <a:lnTo>
                    <a:pt x="870971" y="353238"/>
                  </a:lnTo>
                  <a:lnTo>
                    <a:pt x="0" y="353238"/>
                  </a:lnTo>
                  <a:close/>
                </a:path>
              </a:pathLst>
            </a:custGeom>
            <a:solidFill>
              <a:srgbClr val="4F6A9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23825"/>
              <a:ext cx="870971" cy="477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959"/>
                </a:lnSpc>
                <a:spcBef>
                  <a:spcPct val="0"/>
                </a:spcBef>
              </a:pPr>
              <a:r>
                <a:rPr lang="en-US" sz="63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Routes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>
            <a:off x="8993831" y="3050616"/>
            <a:ext cx="6811942" cy="3434083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ECC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1583895"/>
            <a:ext cx="9514289" cy="7674405"/>
          </a:xfrm>
          <a:custGeom>
            <a:avLst/>
            <a:gdLst/>
            <a:ahLst/>
            <a:cxnLst/>
            <a:rect r="r" b="b" t="t" l="l"/>
            <a:pathLst>
              <a:path h="7674405" w="9514289">
                <a:moveTo>
                  <a:pt x="0" y="0"/>
                </a:moveTo>
                <a:lnTo>
                  <a:pt x="9514289" y="0"/>
                </a:lnTo>
                <a:lnTo>
                  <a:pt x="9514289" y="7674405"/>
                </a:lnTo>
                <a:lnTo>
                  <a:pt x="0" y="76744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50" t="0" r="-2980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96565" y="368427"/>
            <a:ext cx="16694869" cy="778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2"/>
              </a:lnSpc>
              <a:spcBef>
                <a:spcPct val="0"/>
              </a:spcBef>
            </a:pPr>
            <a:r>
              <a:rPr lang="en-US" sz="5600" spc="156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1-</a:t>
            </a:r>
            <a:r>
              <a:rPr lang="en-US" b="true" sz="5600" spc="156">
                <a:solidFill>
                  <a:srgbClr val="0000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MODELS</a:t>
            </a:r>
            <a:r>
              <a:rPr lang="en-US" sz="5600" spc="156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:</a:t>
            </a:r>
            <a:r>
              <a:rPr lang="en-US" sz="5600" i="true" spc="156">
                <a:solidFill>
                  <a:srgbClr val="000000"/>
                </a:solidFill>
                <a:latin typeface="Barlow Condensed Italics"/>
                <a:ea typeface="Barlow Condensed Italics"/>
                <a:cs typeface="Barlow Condensed Italics"/>
                <a:sym typeface="Barlow Condensed Italics"/>
              </a:rPr>
              <a:t>WAY TO INTERACT WITH DATABASE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742730" y="1621995"/>
            <a:ext cx="1684139" cy="528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2"/>
              </a:lnSpc>
              <a:spcBef>
                <a:spcPct val="0"/>
              </a:spcBef>
            </a:pPr>
            <a:r>
              <a:rPr lang="en-US" sz="3740" spc="104">
                <a:solidFill>
                  <a:srgbClr val="FF313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Example 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2303856" y="1796324"/>
            <a:ext cx="7294215" cy="1376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1"/>
              </a:lnSpc>
            </a:pPr>
            <a:r>
              <a:rPr lang="en-US" sz="5038" spc="141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key points:</a:t>
            </a:r>
          </a:p>
          <a:p>
            <a:pPr algn="ctr">
              <a:lnSpc>
                <a:spcPts val="5391"/>
              </a:lnSpc>
              <a:spcBef>
                <a:spcPct val="0"/>
              </a:spcBef>
            </a:pPr>
            <a:r>
              <a:rPr lang="en-US" sz="5038" spc="141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        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350194" y="2796417"/>
            <a:ext cx="5415855" cy="1023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8"/>
              </a:lnSpc>
              <a:spcBef>
                <a:spcPct val="0"/>
              </a:spcBef>
            </a:pPr>
            <a:r>
              <a:rPr lang="en-US" b="true" sz="3699" spc="103">
                <a:solidFill>
                  <a:srgbClr val="0000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relati</a:t>
            </a:r>
            <a:r>
              <a:rPr lang="en-US" b="true" sz="3699" spc="103">
                <a:solidFill>
                  <a:srgbClr val="0000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onships</a:t>
            </a:r>
            <a:r>
              <a:rPr lang="en-US" sz="3699" spc="103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:</a:t>
            </a:r>
          </a:p>
          <a:p>
            <a:pPr algn="ctr">
              <a:lnSpc>
                <a:spcPts val="4002"/>
              </a:lnSpc>
              <a:spcBef>
                <a:spcPct val="0"/>
              </a:spcBef>
            </a:pPr>
            <a:r>
              <a:rPr lang="en-US" sz="3740" spc="104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                                                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62794" y="3545354"/>
            <a:ext cx="6331744" cy="2042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07633" indent="-403817" lvl="1">
              <a:lnSpc>
                <a:spcPts val="4002"/>
              </a:lnSpc>
              <a:buFont typeface="Arial"/>
              <a:buChar char="•"/>
            </a:pPr>
            <a:r>
              <a:rPr lang="en-US" sz="3740" spc="104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One-to-One:</a:t>
            </a:r>
            <a:r>
              <a:rPr lang="en-US" sz="3740" i="true" spc="104">
                <a:solidFill>
                  <a:srgbClr val="000000"/>
                </a:solidFill>
                <a:latin typeface="Barlow Condensed Italics"/>
                <a:ea typeface="Barlow Condensed Italics"/>
                <a:cs typeface="Barlow Condensed Italics"/>
                <a:sym typeface="Barlow Condensed Italics"/>
              </a:rPr>
              <a:t> </a:t>
            </a:r>
            <a:r>
              <a:rPr lang="en-US" sz="3740" i="true" spc="104">
                <a:solidFill>
                  <a:srgbClr val="00BF63"/>
                </a:solidFill>
                <a:latin typeface="Barlow Condensed Italics"/>
                <a:ea typeface="Barlow Condensed Italics"/>
                <a:cs typeface="Barlow Condensed Italics"/>
                <a:sym typeface="Barlow Condensed Italics"/>
              </a:rPr>
              <a:t>hasOne()</a:t>
            </a:r>
          </a:p>
          <a:p>
            <a:pPr algn="ctr" marL="807633" indent="-403817" lvl="1">
              <a:lnSpc>
                <a:spcPts val="4002"/>
              </a:lnSpc>
              <a:buFont typeface="Arial"/>
              <a:buChar char="•"/>
            </a:pPr>
            <a:r>
              <a:rPr lang="en-US" sz="3740" spc="104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One-to-Many:</a:t>
            </a:r>
            <a:r>
              <a:rPr lang="en-US" sz="3740" spc="104">
                <a:solidFill>
                  <a:srgbClr val="00BF6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hasMany()</a:t>
            </a:r>
          </a:p>
          <a:p>
            <a:pPr algn="ctr" marL="807633" indent="-403817" lvl="1">
              <a:lnSpc>
                <a:spcPts val="4002"/>
              </a:lnSpc>
              <a:buFont typeface="Arial"/>
              <a:buChar char="•"/>
            </a:pPr>
            <a:r>
              <a:rPr lang="en-US" sz="3740" spc="104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Many-to-Many: </a:t>
            </a:r>
            <a:r>
              <a:rPr lang="en-US" sz="3740" spc="104">
                <a:solidFill>
                  <a:srgbClr val="00BF6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belongsToMany()</a:t>
            </a:r>
          </a:p>
          <a:p>
            <a:pPr algn="ctr">
              <a:lnSpc>
                <a:spcPts val="4002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ECC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594" y="2522221"/>
            <a:ext cx="10663752" cy="2240081"/>
          </a:xfrm>
          <a:custGeom>
            <a:avLst/>
            <a:gdLst/>
            <a:ahLst/>
            <a:cxnLst/>
            <a:rect r="r" b="b" t="t" l="l"/>
            <a:pathLst>
              <a:path h="2240081" w="10663752">
                <a:moveTo>
                  <a:pt x="0" y="0"/>
                </a:moveTo>
                <a:lnTo>
                  <a:pt x="10663752" y="0"/>
                </a:lnTo>
                <a:lnTo>
                  <a:pt x="10663752" y="2240081"/>
                </a:lnTo>
                <a:lnTo>
                  <a:pt x="0" y="22400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77" t="-11246" r="0" b="-503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594" y="4921615"/>
            <a:ext cx="10663752" cy="4767637"/>
          </a:xfrm>
          <a:custGeom>
            <a:avLst/>
            <a:gdLst/>
            <a:ahLst/>
            <a:cxnLst/>
            <a:rect r="r" b="b" t="t" l="l"/>
            <a:pathLst>
              <a:path h="4767637" w="10663752">
                <a:moveTo>
                  <a:pt x="0" y="0"/>
                </a:moveTo>
                <a:lnTo>
                  <a:pt x="10663752" y="0"/>
                </a:lnTo>
                <a:lnTo>
                  <a:pt x="10663752" y="4767637"/>
                </a:lnTo>
                <a:lnTo>
                  <a:pt x="0" y="4767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71" r="0" b="-107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89346" y="2681534"/>
            <a:ext cx="7498654" cy="5058638"/>
          </a:xfrm>
          <a:custGeom>
            <a:avLst/>
            <a:gdLst/>
            <a:ahLst/>
            <a:cxnLst/>
            <a:rect r="r" b="b" t="t" l="l"/>
            <a:pathLst>
              <a:path h="5058638" w="7498654">
                <a:moveTo>
                  <a:pt x="0" y="0"/>
                </a:moveTo>
                <a:lnTo>
                  <a:pt x="7498654" y="0"/>
                </a:lnTo>
                <a:lnTo>
                  <a:pt x="7498654" y="5058638"/>
                </a:lnTo>
                <a:lnTo>
                  <a:pt x="0" y="5058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9" r="0" b="-10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43755" y="770192"/>
            <a:ext cx="13600490" cy="574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4"/>
              </a:lnSpc>
              <a:spcBef>
                <a:spcPct val="0"/>
              </a:spcBef>
            </a:pPr>
            <a:r>
              <a:rPr lang="en-US" b="true" sz="4200" spc="117">
                <a:solidFill>
                  <a:srgbClr val="0000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CRUD Operations </a:t>
            </a:r>
            <a:r>
              <a:rPr lang="en-US" sz="4200" spc="117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(Create, Read, Update, Delete)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DAGUIf5o28k</dc:identifier>
  <dcterms:modified xsi:type="dcterms:W3CDTF">2011-08-01T06:04:30Z</dcterms:modified>
  <cp:revision>1</cp:revision>
  <dc:title>his document provides detailed information about the e-commerce platform built using Laravel, SQL for the database, and APIs for communication with third-party services (e.g., payment gateways). The platform enables users to browse products, add them to a</dc:title>
</cp:coreProperties>
</file>